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43"/>
  </p:notesMasterIdLst>
  <p:sldIdLst>
    <p:sldId id="346" r:id="rId3"/>
    <p:sldId id="485" r:id="rId4"/>
    <p:sldId id="486" r:id="rId5"/>
    <p:sldId id="492" r:id="rId6"/>
    <p:sldId id="491" r:id="rId7"/>
    <p:sldId id="493" r:id="rId8"/>
    <p:sldId id="494" r:id="rId9"/>
    <p:sldId id="495" r:id="rId10"/>
    <p:sldId id="496" r:id="rId11"/>
    <p:sldId id="488" r:id="rId12"/>
    <p:sldId id="497" r:id="rId13"/>
    <p:sldId id="498" r:id="rId14"/>
    <p:sldId id="499" r:id="rId15"/>
    <p:sldId id="500" r:id="rId16"/>
    <p:sldId id="502" r:id="rId17"/>
    <p:sldId id="489" r:id="rId18"/>
    <p:sldId id="487" r:id="rId19"/>
    <p:sldId id="503" r:id="rId20"/>
    <p:sldId id="504" r:id="rId21"/>
    <p:sldId id="505" r:id="rId22"/>
    <p:sldId id="506" r:id="rId23"/>
    <p:sldId id="507" r:id="rId24"/>
    <p:sldId id="508" r:id="rId25"/>
    <p:sldId id="510" r:id="rId26"/>
    <p:sldId id="512" r:id="rId27"/>
    <p:sldId id="513" r:id="rId28"/>
    <p:sldId id="511" r:id="rId29"/>
    <p:sldId id="514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490" r:id="rId38"/>
    <p:sldId id="509" r:id="rId39"/>
    <p:sldId id="522" r:id="rId40"/>
    <p:sldId id="523" r:id="rId41"/>
    <p:sldId id="484" r:id="rId4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0" d="100"/>
          <a:sy n="90" d="100"/>
        </p:scale>
        <p:origin x="77" y="13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22-1-2018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Huidige organisaties maken steeds vaker gebruik van Cloud diensten/oplossingen en data/applicaties van derden, integreren van deze oplossingen met reeds aanwezige applicaties/databronnen (on-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premise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gewenst/vereist. In deze sessie wordt ingegaan op de nieuwste ontwikkelingen en producten die Oracle aanbiedt op het gebied van integratie en hoe organisaties deze uitdaging kunnen oplossen.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http://openlayers.org/en/latest/examples/</a:t>
            </a:r>
          </a:p>
          <a:p>
            <a:r>
              <a:rPr lang="en-US" dirty="0" smtClean="0"/>
              <a:t>API:</a:t>
            </a:r>
            <a:r>
              <a:rPr lang="en-US" baseline="0" dirty="0" smtClean="0"/>
              <a:t> http://openlayers.org/en/latest/apidoc/</a:t>
            </a:r>
          </a:p>
          <a:p>
            <a:r>
              <a:rPr lang="nl-NL" dirty="0" err="1" smtClean="0"/>
              <a:t>Quickstart</a:t>
            </a:r>
            <a:r>
              <a:rPr lang="nl-NL" dirty="0" smtClean="0"/>
              <a:t>: https://openlayers.org/en/latest/doc/quickstart.html</a:t>
            </a:r>
          </a:p>
          <a:p>
            <a:r>
              <a:rPr lang="en-US" dirty="0" smtClean="0"/>
              <a:t>On Line Editor: http://programmerg.github.io/ol3editor/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67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https://en.wikipedia.org/wiki/OpenLayers</a:t>
            </a:r>
          </a:p>
          <a:p>
            <a:r>
              <a:rPr lang="nl-NL" dirty="0" smtClean="0"/>
              <a:t>https://en.wikipedia.org/wiki/Open_Source_Geospatial_Foundation</a:t>
            </a:r>
          </a:p>
          <a:p>
            <a:r>
              <a:rPr lang="nl-NL" dirty="0" smtClean="0"/>
              <a:t>https://en.wikipedia.org/wiki/OpenStreetMap</a:t>
            </a:r>
          </a:p>
          <a:p>
            <a:r>
              <a:rPr lang="en-US" dirty="0" smtClean="0"/>
              <a:t>Sites using </a:t>
            </a:r>
            <a:r>
              <a:rPr lang="en-US" dirty="0" err="1" smtClean="0"/>
              <a:t>OpenLayers</a:t>
            </a:r>
            <a:r>
              <a:rPr lang="en-US" dirty="0" smtClean="0"/>
              <a:t>: https://www.wappalyzer.com/technologies/openlayers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8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https://openlayers.org/en/latest/doc/quickstart.html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56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http://www.oracle.com/webfolder/technetwork/jet/jetCookbook.html?component=composite&amp;demo=basic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48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22-Jan-18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22-Jan-18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22-Jan-18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22-Jan-18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22-Jan-18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22-Jan-18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Map_Service" TargetMode="External"/><Relationship Id="rId3" Type="http://schemas.openxmlformats.org/officeDocument/2006/relationships/hyperlink" Target="https://en.wikipedia.org/wiki/GeoRSS" TargetMode="External"/><Relationship Id="rId7" Type="http://schemas.openxmlformats.org/officeDocument/2006/relationships/hyperlink" Target="https://en.wikipedia.org/wiki/Open_Geospatial_Consortiu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GeoJSON" TargetMode="External"/><Relationship Id="rId5" Type="http://schemas.openxmlformats.org/officeDocument/2006/relationships/hyperlink" Target="https://en.wikipedia.org/wiki/Geography_Markup_Languag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en.wikipedia.org/wiki/KML" TargetMode="External"/><Relationship Id="rId9" Type="http://schemas.openxmlformats.org/officeDocument/2006/relationships/hyperlink" Target="https://en.wikipedia.org/wiki/Web_Feature_Service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doc/quickstar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Workshop </a:t>
            </a:r>
            <a:r>
              <a:rPr lang="en-US" b="0" dirty="0"/>
              <a:t>Creating Oracle JET Composite Components with </a:t>
            </a:r>
            <a:r>
              <a:rPr lang="en-US" b="0" dirty="0" err="1"/>
              <a:t>OpenLayers</a:t>
            </a:r>
            <a:r>
              <a:rPr lang="en-US" b="0" dirty="0"/>
              <a:t> GIS </a:t>
            </a:r>
            <a:r>
              <a:rPr lang="en-US" b="0" dirty="0" smtClean="0"/>
              <a:t>library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AMIS </a:t>
            </a:r>
            <a:r>
              <a:rPr lang="nl-NL" sz="2800" b="0" dirty="0">
                <a:solidFill>
                  <a:srgbClr val="FF0000"/>
                </a:solidFill>
              </a:rPr>
              <a:t>SIG</a:t>
            </a:r>
            <a:r>
              <a:rPr lang="nl-NL" sz="2800" b="0" dirty="0" smtClean="0">
                <a:solidFill>
                  <a:srgbClr val="FF0000"/>
                </a:solidFill>
              </a:rPr>
              <a:t>/ </a:t>
            </a:r>
            <a:br>
              <a:rPr lang="nl-NL" sz="2800" b="0" dirty="0" smtClean="0">
                <a:solidFill>
                  <a:srgbClr val="FF0000"/>
                </a:solidFill>
              </a:rPr>
            </a:br>
            <a:r>
              <a:rPr lang="nl-NL" sz="2800" b="0" dirty="0" smtClean="0">
                <a:solidFill>
                  <a:srgbClr val="FF0000"/>
                </a:solidFill>
              </a:rPr>
              <a:t>Oracle Developer Meet Up 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388657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Tuesday 23</a:t>
            </a:r>
            <a:r>
              <a:rPr lang="en-US" sz="1300" baseline="30000" dirty="0" smtClean="0"/>
              <a:t>rd</a:t>
            </a:r>
            <a:r>
              <a:rPr lang="en-US" sz="1300" dirty="0" smtClean="0"/>
              <a:t> January, </a:t>
            </a:r>
            <a:r>
              <a:rPr lang="en-US" sz="1300" dirty="0" err="1" smtClean="0"/>
              <a:t>Nieuwegein</a:t>
            </a:r>
            <a:r>
              <a:rPr lang="en-US" sz="1300" dirty="0" smtClean="0"/>
              <a:t>, The Netherlands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Generic, application wide:</a:t>
            </a:r>
          </a:p>
          <a:p>
            <a:pPr lvl="1"/>
            <a:r>
              <a:rPr lang="en-US" dirty="0" smtClean="0"/>
              <a:t>Create directory </a:t>
            </a:r>
            <a:r>
              <a:rPr lang="en-US" dirty="0" err="1" smtClean="0"/>
              <a:t>js</a:t>
            </a:r>
            <a:r>
              <a:rPr lang="en-US" dirty="0" smtClean="0"/>
              <a:t>/libs/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Extract resources from </a:t>
            </a:r>
            <a:r>
              <a:rPr lang="en-US" dirty="0" err="1" smtClean="0"/>
              <a:t>OpenLayers</a:t>
            </a:r>
            <a:r>
              <a:rPr lang="en-US" dirty="0" smtClean="0"/>
              <a:t> zip-distribution to this directory</a:t>
            </a:r>
          </a:p>
          <a:p>
            <a:pPr lvl="1"/>
            <a:r>
              <a:rPr lang="en-US" dirty="0" smtClean="0"/>
              <a:t>Add entries for </a:t>
            </a:r>
            <a:r>
              <a:rPr lang="en-US" dirty="0" err="1" smtClean="0"/>
              <a:t>OpenLayers</a:t>
            </a:r>
            <a:r>
              <a:rPr lang="en-US" dirty="0" smtClean="0"/>
              <a:t> resource (</a:t>
            </a:r>
            <a:r>
              <a:rPr lang="en-US" dirty="0" err="1" smtClean="0"/>
              <a:t>js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r>
              <a:rPr lang="en-US" dirty="0" smtClean="0"/>
              <a:t>) to </a:t>
            </a:r>
            <a:r>
              <a:rPr lang="en-US" i="1" dirty="0" err="1"/>
              <a:t>js</a:t>
            </a:r>
            <a:r>
              <a:rPr lang="en-US" i="1" dirty="0"/>
              <a:t>/main-release-</a:t>
            </a:r>
            <a:r>
              <a:rPr lang="en-US" i="1" dirty="0" err="1"/>
              <a:t>paths.json</a:t>
            </a:r>
            <a:r>
              <a:rPr lang="en-US" dirty="0"/>
              <a:t> file </a:t>
            </a:r>
            <a:endParaRPr lang="en-US" dirty="0" smtClean="0"/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OpenLayers</a:t>
            </a:r>
            <a:r>
              <a:rPr lang="en-US" dirty="0" smtClean="0"/>
              <a:t> in the </a:t>
            </a:r>
            <a:r>
              <a:rPr lang="en-US" dirty="0" err="1" smtClean="0"/>
              <a:t>RequireJS</a:t>
            </a:r>
            <a:r>
              <a:rPr lang="en-US" dirty="0" smtClean="0"/>
              <a:t> bootstrap file – typically main.js</a:t>
            </a:r>
          </a:p>
          <a:p>
            <a:r>
              <a:rPr lang="en-US" dirty="0" smtClean="0"/>
              <a:t>In JET modules that use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container elements (typically DIV) in View (HTML)</a:t>
            </a:r>
          </a:p>
          <a:p>
            <a:pPr lvl="1"/>
            <a:r>
              <a:rPr lang="en-US" dirty="0" smtClean="0"/>
              <a:t>Add JavaScript code in </a:t>
            </a:r>
            <a:r>
              <a:rPr lang="en-US" dirty="0" err="1" smtClean="0"/>
              <a:t>ViewModel</a:t>
            </a:r>
            <a:r>
              <a:rPr lang="en-US" dirty="0" smtClean="0"/>
              <a:t> to configure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2"/>
            <a:r>
              <a:rPr lang="en-US" dirty="0" smtClean="0"/>
              <a:t>Define layers and sources, views, styles, interactions and event handlers</a:t>
            </a:r>
          </a:p>
          <a:p>
            <a:pPr lvl="2"/>
            <a:r>
              <a:rPr lang="en-US" dirty="0" smtClean="0"/>
              <a:t>Configure data binding between map and observables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1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23851" cy="38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– with Map container element and regular JET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" y="936000"/>
            <a:ext cx="8512278" cy="214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6" y="2589969"/>
            <a:ext cx="6186449" cy="2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Initialize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46867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0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8" name="Snagit_PPTE1C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1304495"/>
            <a:ext cx="7535452" cy="2313080"/>
          </a:xfrm>
          <a:prstGeom prst="rect">
            <a:avLst/>
          </a:prstGeom>
        </p:spPr>
      </p:pic>
      <p:pic>
        <p:nvPicPr>
          <p:cNvPr id="9" name="Snagit_PPTF1C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9" y="2228833"/>
            <a:ext cx="6889077" cy="906859"/>
          </a:xfrm>
          <a:prstGeom prst="rect">
            <a:avLst/>
          </a:prstGeom>
        </p:spPr>
      </p:pic>
      <p:pic>
        <p:nvPicPr>
          <p:cNvPr id="10" name="Snagit_PPT36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2375543"/>
            <a:ext cx="6454699" cy="1554615"/>
          </a:xfrm>
          <a:prstGeom prst="rect">
            <a:avLst/>
          </a:prstGeom>
        </p:spPr>
      </p:pic>
      <p:pic>
        <p:nvPicPr>
          <p:cNvPr id="11" name="Snagit_PPT157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3" y="3373327"/>
            <a:ext cx="4122777" cy="906859"/>
          </a:xfrm>
          <a:prstGeom prst="rect">
            <a:avLst/>
          </a:prstGeom>
        </p:spPr>
      </p:pic>
      <p:pic>
        <p:nvPicPr>
          <p:cNvPr id="12" name="Snagit_PPT24F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5" y="839957"/>
            <a:ext cx="66604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OpenLayers</a:t>
            </a:r>
            <a:r>
              <a:rPr lang="en-US" dirty="0" smtClean="0"/>
              <a:t> and JET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JET application</a:t>
            </a:r>
          </a:p>
          <a:p>
            <a:r>
              <a:rPr lang="en-US" dirty="0" smtClean="0"/>
              <a:t>Download and add </a:t>
            </a:r>
            <a:r>
              <a:rPr lang="en-US" dirty="0" err="1" smtClean="0"/>
              <a:t>OpenLayers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Configure JET application for using </a:t>
            </a:r>
            <a:r>
              <a:rPr lang="en-US" dirty="0" err="1" smtClean="0"/>
              <a:t>OpenLayers</a:t>
            </a:r>
            <a:endParaRPr lang="en-US" dirty="0" smtClean="0"/>
          </a:p>
          <a:p>
            <a:r>
              <a:rPr lang="en-US" dirty="0" smtClean="0"/>
              <a:t>Leverage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a world map to a JET module</a:t>
            </a:r>
          </a:p>
          <a:p>
            <a:pPr lvl="1"/>
            <a:r>
              <a:rPr lang="en-US" dirty="0" smtClean="0"/>
              <a:t>Highlight countries selected in JET on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Select countries by clicking on the map and pass the selection to the JET </a:t>
            </a:r>
            <a:r>
              <a:rPr lang="en-US" dirty="0" err="1" smtClean="0"/>
              <a:t>ViewModel</a:t>
            </a:r>
            <a:endParaRPr lang="nl-NL" dirty="0" smtClean="0"/>
          </a:p>
          <a:p>
            <a:pPr lvl="1"/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component in JET Popup [for smooth user experience]</a:t>
            </a:r>
          </a:p>
          <a:p>
            <a:pPr lvl="1"/>
            <a:r>
              <a:rPr lang="en-US" dirty="0" smtClean="0"/>
              <a:t>…. (anything you fancy and </a:t>
            </a:r>
            <a:r>
              <a:rPr lang="en-US" dirty="0" err="1" smtClean="0"/>
              <a:t>OpenLayers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1" y="854740"/>
            <a:ext cx="7703999" cy="2520000"/>
          </a:xfrm>
        </p:spPr>
        <p:txBody>
          <a:bodyPr/>
          <a:lstStyle/>
          <a:p>
            <a:r>
              <a:rPr lang="en-US" sz="2000" dirty="0" smtClean="0"/>
              <a:t>Introducing JET Composite Component Architecture (CCA):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</a:t>
            </a:r>
            <a:r>
              <a:rPr lang="en-US" b="0" dirty="0"/>
              <a:t>A composite component is a reusable piece of UI that can be embedded as a custom HTML element and can be composed of other composites, JET components, HTML, JavaScript, or CSS.</a:t>
            </a:r>
            <a:r>
              <a:rPr lang="en-US" dirty="0" smtClean="0"/>
              <a:t>”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Composite Component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166697" cy="3780000"/>
          </a:xfrm>
        </p:spPr>
        <p:txBody>
          <a:bodyPr/>
          <a:lstStyle/>
          <a:p>
            <a:r>
              <a:rPr lang="en-US" dirty="0" smtClean="0"/>
              <a:t>A reusable building block – encapsulated with a well defined interface</a:t>
            </a:r>
          </a:p>
          <a:p>
            <a:r>
              <a:rPr lang="en-US" dirty="0" smtClean="0"/>
              <a:t>Created using HTML, CSS, JavaScript, JET resources, other CCA components</a:t>
            </a:r>
          </a:p>
          <a:p>
            <a:r>
              <a:rPr lang="en-US" dirty="0" smtClean="0"/>
              <a:t>Packaged in a Zip file that can be shared with any application and any team</a:t>
            </a:r>
          </a:p>
          <a:p>
            <a:r>
              <a:rPr lang="en-US" dirty="0" smtClean="0"/>
              <a:t>Easily ‘injected’ into a JET application</a:t>
            </a:r>
          </a:p>
          <a:p>
            <a:pPr lvl="1"/>
            <a:r>
              <a:rPr lang="en-US" dirty="0" smtClean="0"/>
              <a:t>copy contents of zip-file to specific directory</a:t>
            </a:r>
          </a:p>
          <a:p>
            <a:r>
              <a:rPr lang="en-US" dirty="0" smtClean="0"/>
              <a:t>And easily used in a page</a:t>
            </a:r>
          </a:p>
          <a:p>
            <a:pPr lvl="1"/>
            <a:r>
              <a:rPr lang="en-US" dirty="0" smtClean="0"/>
              <a:t>Add tag to View</a:t>
            </a:r>
          </a:p>
          <a:p>
            <a:pPr lvl="1"/>
            <a:r>
              <a:rPr lang="en-US" dirty="0" smtClean="0"/>
              <a:t>Load module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18</a:t>
            </a:fld>
            <a:endParaRPr lang="nl-NL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4303351" y="2453723"/>
            <a:ext cx="1604506" cy="66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JET CCA</a:t>
            </a:r>
          </a:p>
          <a:p>
            <a:pPr algn="ctr"/>
            <a:r>
              <a:rPr lang="en-US" b="1" dirty="0" err="1" smtClean="0"/>
              <a:t>InputSmiley</a:t>
            </a:r>
            <a:endParaRPr lang="nl-NL" b="1" dirty="0"/>
          </a:p>
        </p:txBody>
      </p:sp>
      <p:sp>
        <p:nvSpPr>
          <p:cNvPr id="8" name="Rectangle 7"/>
          <p:cNvSpPr/>
          <p:nvPr/>
        </p:nvSpPr>
        <p:spPr>
          <a:xfrm>
            <a:off x="1763486" y="3486150"/>
            <a:ext cx="3204514" cy="122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442858" y="3486150"/>
            <a:ext cx="3204514" cy="12298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cxnSp>
        <p:nvCxnSpPr>
          <p:cNvPr id="11" name="Elbow Connector 10"/>
          <p:cNvCxnSpPr>
            <a:stCxn id="7" idx="2"/>
          </p:cNvCxnSpPr>
          <p:nvPr/>
        </p:nvCxnSpPr>
        <p:spPr>
          <a:xfrm rot="5400000">
            <a:off x="4272302" y="3267772"/>
            <a:ext cx="986045" cy="680561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7178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577801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cxnSp>
        <p:nvCxnSpPr>
          <p:cNvPr id="17" name="Elbow Connector 16"/>
          <p:cNvCxnSpPr>
            <a:stCxn id="7" idx="2"/>
          </p:cNvCxnSpPr>
          <p:nvPr/>
        </p:nvCxnSpPr>
        <p:spPr>
          <a:xfrm rot="16200000" flipH="1">
            <a:off x="5065521" y="3155112"/>
            <a:ext cx="986045" cy="905879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23680" y="4024993"/>
            <a:ext cx="771134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A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0" name="Rectangle 19"/>
          <p:cNvSpPr/>
          <p:nvPr/>
        </p:nvSpPr>
        <p:spPr>
          <a:xfrm>
            <a:off x="7629558" y="4024993"/>
            <a:ext cx="794442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B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792688" y="4274004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7725986" y="425255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3" name="Rounded Rectangle 22"/>
          <p:cNvSpPr/>
          <p:nvPr/>
        </p:nvSpPr>
        <p:spPr>
          <a:xfrm>
            <a:off x="7725986" y="435768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4" name="Rounded Rectangle 23"/>
          <p:cNvSpPr/>
          <p:nvPr/>
        </p:nvSpPr>
        <p:spPr>
          <a:xfrm>
            <a:off x="7725986" y="446281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5" name="Rectangle 24"/>
          <p:cNvSpPr/>
          <p:nvPr/>
        </p:nvSpPr>
        <p:spPr>
          <a:xfrm>
            <a:off x="1929605" y="4037239"/>
            <a:ext cx="771134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1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6" name="Rectangle 25"/>
          <p:cNvSpPr/>
          <p:nvPr/>
        </p:nvSpPr>
        <p:spPr>
          <a:xfrm>
            <a:off x="2835483" y="4037239"/>
            <a:ext cx="794442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2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998613" y="4286250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8" name="Rounded Rectangle 27"/>
          <p:cNvSpPr/>
          <p:nvPr/>
        </p:nvSpPr>
        <p:spPr>
          <a:xfrm>
            <a:off x="2931911" y="426480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9" name="Rounded Rectangle 28"/>
          <p:cNvSpPr/>
          <p:nvPr/>
        </p:nvSpPr>
        <p:spPr>
          <a:xfrm>
            <a:off x="2931911" y="436993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29037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29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Agenda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Demo: Using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in JET Applications </a:t>
            </a:r>
          </a:p>
          <a:p>
            <a:r>
              <a:rPr lang="en-US" sz="1800" dirty="0" smtClean="0"/>
              <a:t>Hands-on: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</a:t>
            </a:r>
            <a:r>
              <a:rPr lang="en-US" sz="1800" dirty="0"/>
              <a:t>in </a:t>
            </a:r>
            <a:r>
              <a:rPr lang="en-US" sz="1800" dirty="0" smtClean="0"/>
              <a:t>JET Applications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Dinner</a:t>
            </a:r>
          </a:p>
          <a:p>
            <a:endParaRPr lang="en-US" sz="1800" dirty="0"/>
          </a:p>
          <a:p>
            <a:r>
              <a:rPr lang="en-US" sz="1800" dirty="0" smtClean="0"/>
              <a:t>Introduction JET CCA Composite Components</a:t>
            </a:r>
          </a:p>
          <a:p>
            <a:r>
              <a:rPr lang="en-US" sz="1800" dirty="0" smtClean="0"/>
              <a:t>Demo: Creating a JET Composite Component based on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Hands-on: Building JET Composite Components</a:t>
            </a:r>
          </a:p>
          <a:p>
            <a:pPr lvl="1"/>
            <a:r>
              <a:rPr lang="en-US" sz="1800" dirty="0" smtClean="0"/>
              <a:t>With Rich Geo functionality based on </a:t>
            </a:r>
            <a:r>
              <a:rPr lang="en-US" sz="1800" dirty="0" err="1" smtClean="0"/>
              <a:t>OpenLayers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6202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  <p:sp>
        <p:nvSpPr>
          <p:cNvPr id="15" name="Right Arrow 14"/>
          <p:cNvSpPr/>
          <p:nvPr/>
        </p:nvSpPr>
        <p:spPr>
          <a:xfrm>
            <a:off x="220436" y="945849"/>
            <a:ext cx="2907256" cy="137401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values (can be Observables and callback functions), Function Calls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ojet</a:t>
            </a:r>
            <a:r>
              <a:rPr lang="en-US" i="1" dirty="0" smtClean="0"/>
              <a:t> create component &lt;name of component&gt;</a:t>
            </a:r>
          </a:p>
          <a:p>
            <a:r>
              <a:rPr lang="en-US" dirty="0" smtClean="0"/>
              <a:t>This creates </a:t>
            </a:r>
          </a:p>
          <a:p>
            <a:pPr lvl="1"/>
            <a:r>
              <a:rPr lang="en-US" dirty="0" smtClean="0"/>
              <a:t>A directory </a:t>
            </a:r>
            <a:r>
              <a:rPr lang="en-US" i="1" dirty="0" smtClean="0"/>
              <a:t>/</a:t>
            </a:r>
            <a:r>
              <a:rPr lang="en-US" i="1" dirty="0" err="1" smtClean="0"/>
              <a:t>js</a:t>
            </a:r>
            <a:r>
              <a:rPr lang="en-US" i="1" dirty="0" smtClean="0"/>
              <a:t>/jet-composites/&lt;name of component&gt;</a:t>
            </a:r>
          </a:p>
          <a:p>
            <a:pPr lvl="1"/>
            <a:r>
              <a:rPr lang="en-US" dirty="0" smtClean="0"/>
              <a:t>The skeleton files for the composite component</a:t>
            </a:r>
          </a:p>
          <a:p>
            <a:pPr lvl="1"/>
            <a:endParaRPr lang="en-US" i="1" dirty="0" smtClean="0"/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7103" b="21732"/>
          <a:stretch/>
        </p:blipFill>
        <p:spPr>
          <a:xfrm>
            <a:off x="1092857" y="2144348"/>
            <a:ext cx="6467272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en-US" dirty="0"/>
              <a:t>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output (view.html)</a:t>
            </a:r>
          </a:p>
          <a:p>
            <a:r>
              <a:rPr lang="en-US" dirty="0" smtClean="0"/>
              <a:t>Define “logic” (viewModel.html)</a:t>
            </a:r>
          </a:p>
          <a:p>
            <a:r>
              <a:rPr lang="en-US" dirty="0" smtClean="0"/>
              <a:t>Define properties (in </a:t>
            </a:r>
            <a:r>
              <a:rPr lang="en-US" dirty="0" err="1" smtClean="0"/>
              <a:t>component.json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wire up </a:t>
            </a:r>
            <a:r>
              <a:rPr lang="en-US" i="1" dirty="0" smtClean="0"/>
              <a:t>view aspects</a:t>
            </a:r>
            <a:r>
              <a:rPr lang="en-US" dirty="0" smtClean="0"/>
              <a:t> to those properties</a:t>
            </a:r>
          </a:p>
          <a:p>
            <a:pPr lvl="1"/>
            <a:r>
              <a:rPr lang="en-US" dirty="0" smtClean="0"/>
              <a:t>And read &amp; manipulate properties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pPr lvl="1"/>
            <a:r>
              <a:rPr lang="en-US" dirty="0" smtClean="0"/>
              <a:t>And make calls </a:t>
            </a:r>
            <a:r>
              <a:rPr lang="en-US" dirty="0"/>
              <a:t>from </a:t>
            </a:r>
            <a:r>
              <a:rPr lang="en-US" i="1" dirty="0" err="1"/>
              <a:t>viewModel</a:t>
            </a:r>
            <a:r>
              <a:rPr lang="en-US" i="1" dirty="0"/>
              <a:t> </a:t>
            </a:r>
            <a:r>
              <a:rPr lang="en-US" dirty="0" smtClean="0"/>
              <a:t>to functions passed in as property</a:t>
            </a:r>
            <a:endParaRPr lang="en-US" i="1" dirty="0" smtClean="0"/>
          </a:p>
          <a:p>
            <a:r>
              <a:rPr lang="en-US" dirty="0" smtClean="0"/>
              <a:t>Define events (in </a:t>
            </a:r>
            <a:r>
              <a:rPr lang="en-US" dirty="0" err="1" smtClean="0"/>
              <a:t>component.json</a:t>
            </a:r>
            <a:r>
              <a:rPr lang="en-US" dirty="0" smtClean="0"/>
              <a:t>) that Component may publish</a:t>
            </a:r>
          </a:p>
          <a:p>
            <a:pPr lvl="1"/>
            <a:r>
              <a:rPr lang="en-US" dirty="0" smtClean="0"/>
              <a:t>And write the logic to publish those events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Define functions (in </a:t>
            </a:r>
            <a:r>
              <a:rPr lang="en-US" dirty="0" err="1"/>
              <a:t>component.json</a:t>
            </a:r>
            <a:r>
              <a:rPr lang="en-US" dirty="0"/>
              <a:t>) that Component </a:t>
            </a:r>
            <a:r>
              <a:rPr lang="en-US" dirty="0" smtClean="0"/>
              <a:t>exposes</a:t>
            </a:r>
            <a:endParaRPr lang="en-US" dirty="0"/>
          </a:p>
          <a:p>
            <a:pPr lvl="1"/>
            <a:r>
              <a:rPr lang="en-US" dirty="0"/>
              <a:t>And write the logic </a:t>
            </a:r>
            <a:r>
              <a:rPr lang="en-US" dirty="0" smtClean="0"/>
              <a:t>for these functions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Add additional resources – CSS, Images, JavaScript – and add these to loader.js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JET project: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new JET Composite Component hello-world: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01" y="2938549"/>
            <a:ext cx="7689246" cy="563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01" y="1234324"/>
            <a:ext cx="7376799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Workspace application plus virgin Hello World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7003387" cy="25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</a:t>
            </a:r>
            <a:r>
              <a:rPr lang="en-US" dirty="0" smtClean="0"/>
              <a:t>hello-world/loader</a:t>
            </a:r>
            <a:endParaRPr lang="en-US" dirty="0" smtClean="0"/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47" y="1289957"/>
            <a:ext cx="4942560" cy="33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</a:t>
            </a:r>
            <a:r>
              <a:rPr lang="en-US" dirty="0" smtClean="0"/>
              <a:t>hello-world/loader</a:t>
            </a:r>
            <a:endParaRPr lang="en-US" dirty="0" smtClean="0"/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  <a:endParaRPr lang="en-US" dirty="0" smtClean="0"/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6" y="2152613"/>
            <a:ext cx="3956575" cy="10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</a:t>
            </a:r>
            <a:r>
              <a:rPr lang="en-US" dirty="0" smtClean="0"/>
              <a:t>hello-world/loader</a:t>
            </a:r>
            <a:endParaRPr lang="en-US" dirty="0" smtClean="0"/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  <a:endParaRPr lang="en-US" dirty="0" smtClean="0"/>
          </a:p>
          <a:p>
            <a:r>
              <a:rPr lang="en-US" dirty="0" smtClean="0"/>
              <a:t>Add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module to </a:t>
            </a:r>
            <a:r>
              <a:rPr lang="en-US" dirty="0" smtClean="0"/>
              <a:t>index.html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 err="1" smtClean="0"/>
              <a:t>ojModule</a:t>
            </a:r>
            <a:r>
              <a:rPr lang="en-US" dirty="0" smtClean="0"/>
              <a:t> to main.js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0" y="4016379"/>
            <a:ext cx="6465399" cy="77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1" y="2661517"/>
            <a:ext cx="5227773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908" y="792000"/>
            <a:ext cx="349788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OpenLayers</a:t>
            </a:r>
            <a:r>
              <a:rPr lang="en-US" dirty="0" smtClean="0"/>
              <a:t> (open source, HTML5, JavaScript)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724721"/>
            <a:ext cx="7559997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Provide value of property in consuming 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3174854"/>
            <a:ext cx="3071126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1026" name="Picture 2" descr="C:\Users\lucas_j\AppData\Local\Temp\SNAGHTML3698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88" y="792000"/>
            <a:ext cx="2646312" cy="40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66" y="1221836"/>
            <a:ext cx="3650296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“Cause” event in view.html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6814"/>
          <a:stretch/>
        </p:blipFill>
        <p:spPr>
          <a:xfrm>
            <a:off x="3840866" y="1221836"/>
            <a:ext cx="3650296" cy="1251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6" y="2964120"/>
            <a:ext cx="4031329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 Event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listener function in </a:t>
            </a:r>
            <a:r>
              <a:rPr lang="en-US" dirty="0" err="1" smtClean="0"/>
              <a:t>ViewModel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Configure event listener in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7" y="1352233"/>
            <a:ext cx="5709818" cy="655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27" y="3051782"/>
            <a:ext cx="5593494" cy="73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2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  <a:p>
            <a:r>
              <a:rPr lang="en-US" dirty="0" smtClean="0"/>
              <a:t>Enrich CCA component</a:t>
            </a:r>
          </a:p>
          <a:p>
            <a:pPr lvl="1"/>
            <a:r>
              <a:rPr lang="en-US" dirty="0" smtClean="0"/>
              <a:t>Properties (two-way bound, call-back functions)</a:t>
            </a:r>
          </a:p>
          <a:p>
            <a:pPr lvl="1"/>
            <a:r>
              <a:rPr lang="en-US" dirty="0" smtClean="0"/>
              <a:t>Embedded resources (images, CSS stylesheets, JavaScript libraries)</a:t>
            </a:r>
          </a:p>
          <a:p>
            <a:pPr lvl="1"/>
            <a:r>
              <a:rPr lang="en-US" dirty="0" smtClean="0"/>
              <a:t>Events &amp; Listeners</a:t>
            </a:r>
          </a:p>
          <a:p>
            <a:pPr lvl="1"/>
            <a:r>
              <a:rPr lang="en-US" dirty="0" smtClean="0"/>
              <a:t>Expose functions to be invoked by component consumers</a:t>
            </a:r>
          </a:p>
          <a:p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in CCA Component</a:t>
            </a:r>
          </a:p>
          <a:p>
            <a:pPr lvl="1"/>
            <a:r>
              <a:rPr lang="en-US" dirty="0" smtClean="0"/>
              <a:t>Add two-way country selection and event publication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7" y="3647796"/>
            <a:ext cx="8621485" cy="1068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3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consumption of “rich composite component”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Unzip to consuming application</a:t>
            </a:r>
          </a:p>
          <a:p>
            <a:r>
              <a:rPr lang="en-US" dirty="0" smtClean="0"/>
              <a:t>Add to </a:t>
            </a:r>
            <a:r>
              <a:rPr lang="en-US" dirty="0" err="1" smtClean="0"/>
              <a:t>ViewModel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Add to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55" y="3798997"/>
            <a:ext cx="5334462" cy="105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983"/>
          <a:stretch/>
        </p:blipFill>
        <p:spPr>
          <a:xfrm>
            <a:off x="2559548" y="1258082"/>
            <a:ext cx="5265876" cy="23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1042"/>
            <a:ext cx="7142166" cy="40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OpenLayers</a:t>
            </a:r>
            <a:r>
              <a:rPr lang="en-US" dirty="0" smtClean="0"/>
              <a:t> - 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release: 2006</a:t>
            </a:r>
          </a:p>
          <a:p>
            <a:r>
              <a:rPr lang="en-US" dirty="0" smtClean="0"/>
              <a:t>Most recent release: 4.6.4, early 2018</a:t>
            </a:r>
          </a:p>
          <a:p>
            <a:r>
              <a:rPr lang="en-US" dirty="0" smtClean="0"/>
              <a:t>Since 2007 under Open Source </a:t>
            </a:r>
            <a:br>
              <a:rPr lang="en-US" dirty="0" smtClean="0"/>
            </a:br>
            <a:r>
              <a:rPr lang="en-US" dirty="0" err="1" smtClean="0"/>
              <a:t>GeoSpatial</a:t>
            </a:r>
            <a:r>
              <a:rPr lang="en-US" dirty="0" smtClean="0"/>
              <a:t> Foundation (</a:t>
            </a:r>
            <a:r>
              <a:rPr lang="en-US" dirty="0" err="1" smtClean="0"/>
              <a:t>OSGeo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Originally based on Prototype JavaScript Framework; still fully (client side) JavaScript</a:t>
            </a:r>
          </a:p>
          <a:p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/>
              <a:t> </a:t>
            </a:r>
            <a:r>
              <a:rPr lang="nl-NL" dirty="0" err="1">
                <a:hlinkClick r:id="rId3" tooltip="GeoRSS"/>
              </a:rPr>
              <a:t>GeoRSS</a:t>
            </a:r>
            <a:r>
              <a:rPr lang="nl-NL" dirty="0"/>
              <a:t>, </a:t>
            </a:r>
            <a:r>
              <a:rPr lang="nl-NL" dirty="0">
                <a:hlinkClick r:id="rId4" tooltip="KML"/>
              </a:rPr>
              <a:t>KML</a:t>
            </a:r>
            <a:r>
              <a:rPr lang="nl-NL" dirty="0"/>
              <a:t> (</a:t>
            </a:r>
            <a:r>
              <a:rPr lang="nl-NL" dirty="0" err="1"/>
              <a:t>Keyhole</a:t>
            </a:r>
            <a:r>
              <a:rPr lang="nl-NL" dirty="0"/>
              <a:t> </a:t>
            </a:r>
            <a:r>
              <a:rPr lang="nl-NL" dirty="0" err="1"/>
              <a:t>Markup</a:t>
            </a:r>
            <a:r>
              <a:rPr lang="nl-NL" dirty="0"/>
              <a:t> Language), </a:t>
            </a:r>
            <a:r>
              <a:rPr lang="nl-NL" dirty="0" err="1">
                <a:hlinkClick r:id="rId5" tooltip="Geography Markup Language"/>
              </a:rPr>
              <a:t>Geography</a:t>
            </a:r>
            <a:r>
              <a:rPr lang="nl-NL" dirty="0">
                <a:hlinkClick r:id="rId5" tooltip="Geography Markup Language"/>
              </a:rPr>
              <a:t> </a:t>
            </a:r>
            <a:r>
              <a:rPr lang="nl-NL" dirty="0" err="1">
                <a:hlinkClick r:id="rId5" tooltip="Geography Markup Language"/>
              </a:rPr>
              <a:t>Markup</a:t>
            </a:r>
            <a:r>
              <a:rPr lang="nl-NL" dirty="0">
                <a:hlinkClick r:id="rId5" tooltip="Geography Markup Language"/>
              </a:rPr>
              <a:t> Language</a:t>
            </a:r>
            <a:r>
              <a:rPr lang="nl-NL" dirty="0"/>
              <a:t> (GML), </a:t>
            </a:r>
            <a:r>
              <a:rPr lang="nl-NL" dirty="0" err="1">
                <a:hlinkClick r:id="rId6" tooltip="GeoJSON"/>
              </a:rPr>
              <a:t>GeoJSON</a:t>
            </a:r>
            <a:r>
              <a:rPr lang="nl-NL" dirty="0"/>
              <a:t> </a:t>
            </a:r>
            <a:r>
              <a:rPr lang="nl-NL" dirty="0" err="1"/>
              <a:t>and</a:t>
            </a:r>
            <a:r>
              <a:rPr lang="nl-NL" dirty="0"/>
              <a:t> map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source </a:t>
            </a:r>
            <a:r>
              <a:rPr lang="nl-NL" dirty="0" err="1"/>
              <a:t>using</a:t>
            </a:r>
            <a:r>
              <a:rPr lang="nl-NL" dirty="0"/>
              <a:t> </a:t>
            </a:r>
            <a:r>
              <a:rPr lang="nl-NL" dirty="0">
                <a:hlinkClick r:id="rId7" tooltip="Open Geospatial Consortium"/>
              </a:rPr>
              <a:t>OGC</a:t>
            </a:r>
            <a:r>
              <a:rPr lang="nl-NL" dirty="0"/>
              <a:t>-</a:t>
            </a:r>
            <a:r>
              <a:rPr lang="nl-NL" dirty="0" err="1"/>
              <a:t>standards</a:t>
            </a:r>
            <a:r>
              <a:rPr lang="nl-NL" dirty="0"/>
              <a:t> as </a:t>
            </a:r>
            <a:r>
              <a:rPr lang="nl-NL" dirty="0">
                <a:hlinkClick r:id="rId8" tooltip="Web Map Service"/>
              </a:rPr>
              <a:t>Web Map Service</a:t>
            </a:r>
            <a:r>
              <a:rPr lang="nl-NL" dirty="0"/>
              <a:t> (WMS) or </a:t>
            </a:r>
            <a:r>
              <a:rPr lang="nl-NL" dirty="0">
                <a:hlinkClick r:id="rId9" tooltip="Web Feature Service"/>
              </a:rPr>
              <a:t>Web Feature Service</a:t>
            </a:r>
            <a:r>
              <a:rPr lang="nl-NL" dirty="0"/>
              <a:t> (WFS</a:t>
            </a:r>
            <a:r>
              <a:rPr lang="nl-NL" dirty="0" smtClean="0"/>
              <a:t>).</a:t>
            </a:r>
          </a:p>
          <a:p>
            <a:r>
              <a:rPr lang="en-US" dirty="0" smtClean="0"/>
              <a:t>Map sources include Bing, Open Street Map, </a:t>
            </a:r>
            <a:r>
              <a:rPr lang="en-US" dirty="0" err="1" smtClean="0"/>
              <a:t>MapBox</a:t>
            </a:r>
            <a:r>
              <a:rPr lang="en-US" dirty="0" smtClean="0"/>
              <a:t>, Stamen, </a:t>
            </a:r>
            <a:r>
              <a:rPr lang="en-US" dirty="0" err="1" smtClean="0"/>
              <a:t>ArcGis</a:t>
            </a:r>
            <a:r>
              <a:rPr lang="en-US" dirty="0" smtClean="0"/>
              <a:t> (</a:t>
            </a:r>
            <a:r>
              <a:rPr lang="en-US" dirty="0" err="1" smtClean="0"/>
              <a:t>Esri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 descr="Open Source Geospatial Foundation (logo)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40" y="1446713"/>
            <a:ext cx="1905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8" y="168014"/>
            <a:ext cx="5689485" cy="4637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548" y="2065564"/>
            <a:ext cx="5702588" cy="28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in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– associated with container DOM element</a:t>
            </a:r>
          </a:p>
          <a:p>
            <a:r>
              <a:rPr lang="en-US" dirty="0" smtClean="0"/>
              <a:t>Layers – based on [URL to] source external services </a:t>
            </a:r>
            <a:r>
              <a:rPr lang="en-US" dirty="0"/>
              <a:t>like </a:t>
            </a:r>
            <a:r>
              <a:rPr lang="en-US" dirty="0" err="1"/>
              <a:t>OpenStreetMap</a:t>
            </a:r>
            <a:r>
              <a:rPr lang="en-US" dirty="0"/>
              <a:t> or </a:t>
            </a:r>
            <a:r>
              <a:rPr lang="en-US" dirty="0" smtClean="0"/>
              <a:t>Bing or local Vectors</a:t>
            </a:r>
          </a:p>
          <a:p>
            <a:r>
              <a:rPr lang="en-US" dirty="0" smtClean="0"/>
              <a:t>View – to specify projection, center and zoom-level for map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Style – specify the fill, stroke (color, width), text for features to be rendered</a:t>
            </a:r>
          </a:p>
          <a:p>
            <a:r>
              <a:rPr lang="en-US" dirty="0" smtClean="0"/>
              <a:t>Vector – collection of features to render client side on a map [layer]</a:t>
            </a:r>
          </a:p>
          <a:p>
            <a:r>
              <a:rPr lang="en-US" dirty="0" smtClean="0"/>
              <a:t>Interaction – user actions on the map to which functions can be tied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508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One: Show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1" y="740889"/>
            <a:ext cx="4251919" cy="4191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83" y="2658188"/>
            <a:ext cx="5218500" cy="2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Two: highlight country when hovering over it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06421"/>
            <a:ext cx="3223693" cy="423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38" y="2726043"/>
            <a:ext cx="5555441" cy="21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Select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2277836"/>
            <a:ext cx="5145430" cy="265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9" y="791999"/>
            <a:ext cx="4203344" cy="37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12276</TotalTime>
  <Words>1483</Words>
  <Application>Microsoft Office PowerPoint</Application>
  <PresentationFormat>On-screen Show (16:9)</PresentationFormat>
  <Paragraphs>335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Narrow</vt:lpstr>
      <vt:lpstr>Arial Unicode MS</vt:lpstr>
      <vt:lpstr>Calibri</vt:lpstr>
      <vt:lpstr>Office-thema</vt:lpstr>
      <vt:lpstr>AMIS_WIDESCREEN</vt:lpstr>
      <vt:lpstr>Workshop Creating Oracle JET Composite Components with OpenLayers GIS library</vt:lpstr>
      <vt:lpstr>Agenda</vt:lpstr>
      <vt:lpstr>Introducing OpenLayers (open source, HTML5, JavaScript)</vt:lpstr>
      <vt:lpstr>OpenLayers - Summary</vt:lpstr>
      <vt:lpstr>Hello World Map</vt:lpstr>
      <vt:lpstr>Key Concepts in OpenLayers</vt:lpstr>
      <vt:lpstr>Step One: Show countries</vt:lpstr>
      <vt:lpstr>Step Two: highlight country when hovering over it</vt:lpstr>
      <vt:lpstr>Step 3: Select countries</vt:lpstr>
      <vt:lpstr>Integrate OpenLayers in JET Applications</vt:lpstr>
      <vt:lpstr>Demo OpenLayers in JET Applications</vt:lpstr>
      <vt:lpstr>View – with Map container element and regular JET components</vt:lpstr>
      <vt:lpstr>ViewModel – Initialize Map</vt:lpstr>
      <vt:lpstr>ViewModel – what more?</vt:lpstr>
      <vt:lpstr>ViewModel – what more?</vt:lpstr>
      <vt:lpstr>Hands On OpenLayers and JET</vt:lpstr>
      <vt:lpstr>Introducing JET Composite Component Architecture (CCA):  “A composite component is a reusable piece of UI that can be embedded as a custom HTML element and can be composed of other composites, JET components, HTML, JavaScript, or CSS.”</vt:lpstr>
      <vt:lpstr>JET Composite Component</vt:lpstr>
      <vt:lpstr>Constitution of a JET Composite Component</vt:lpstr>
      <vt:lpstr>Constitution of a JET Composite Component</vt:lpstr>
      <vt:lpstr>Constitution of a JET Composite Component</vt:lpstr>
      <vt:lpstr>Steps for Creating a Composite Component</vt:lpstr>
      <vt:lpstr>Next Steps for Creating a Composite Component</vt:lpstr>
      <vt:lpstr>Simple Composite Component</vt:lpstr>
      <vt:lpstr>Component Workspace application plus virgin Hello World</vt:lpstr>
      <vt:lpstr>Include Component in Application</vt:lpstr>
      <vt:lpstr>Include Component in Application</vt:lpstr>
      <vt:lpstr>Include Component in Application</vt:lpstr>
      <vt:lpstr>Define and use property</vt:lpstr>
      <vt:lpstr>Define and use property (2)</vt:lpstr>
      <vt:lpstr>Define and use property (3)</vt:lpstr>
      <vt:lpstr>Publish Event from Component</vt:lpstr>
      <vt:lpstr>Publish Event from Component (2)</vt:lpstr>
      <vt:lpstr>Publish Event from Component (3)</vt:lpstr>
      <vt:lpstr>Consume Event in application</vt:lpstr>
      <vt:lpstr>Hands On on JET Composite  Components </vt:lpstr>
      <vt:lpstr>Hands On on JET Composite  Components </vt:lpstr>
      <vt:lpstr>Demo consumption of “rich composite component”</vt:lpstr>
      <vt:lpstr>PowerPoint Presentation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235</cp:revision>
  <dcterms:created xsi:type="dcterms:W3CDTF">2017-09-25T11:59:01Z</dcterms:created>
  <dcterms:modified xsi:type="dcterms:W3CDTF">2018-01-22T20:52:27Z</dcterms:modified>
</cp:coreProperties>
</file>